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63" autoAdjust="0"/>
    <p:restoredTop sz="86441" autoAdjust="0"/>
  </p:normalViewPr>
  <p:slideViewPr>
    <p:cSldViewPr>
      <p:cViewPr varScale="1">
        <p:scale>
          <a:sx n="91" d="100"/>
          <a:sy n="91" d="100"/>
        </p:scale>
        <p:origin x="99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1.bp.blogspot.com/-yrlKICeRsa0/VfPhlQM8AfI/AAAAAAAACFc/dSO2ZqHDRTw/s1600/chel_as_vopr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3765" y="728009"/>
            <a:ext cx="746457" cy="67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go4.imgsmail.ru/imgpreview?key=5808c96be339d85f&amp;mb=imgdb_preview_152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4533" y="46017"/>
            <a:ext cx="817313" cy="65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go3.imgsmail.ru/imgpreview?key=f96cb06248b4925&amp;mb=imgdb_preview_88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5253" y="5246638"/>
            <a:ext cx="1108975" cy="448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Горизонтальный свиток 17"/>
          <p:cNvSpPr/>
          <p:nvPr/>
        </p:nvSpPr>
        <p:spPr>
          <a:xfrm>
            <a:off x="2209800" y="21517"/>
            <a:ext cx="6096000" cy="706492"/>
          </a:xfrm>
          <a:prstGeom prst="horizontalScrol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Алгоритм (маршрут) движения пациента с нервно-мышечными заболеваниями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endParaRPr lang="ru-RU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11520" y="1027506"/>
            <a:ext cx="2133600" cy="29451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Диагностический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935081" y="897929"/>
            <a:ext cx="2049672" cy="27277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Терапевтический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143125" y="707913"/>
            <a:ext cx="320839" cy="2940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391400" y="664039"/>
            <a:ext cx="103856" cy="21828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295400" y="1358923"/>
            <a:ext cx="0" cy="22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Рисунок 40" descr="/clinical/spinal_nm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"/>
            <a:ext cx="182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Скругленный прямоугольник 66"/>
          <p:cNvSpPr/>
          <p:nvPr/>
        </p:nvSpPr>
        <p:spPr>
          <a:xfrm>
            <a:off x="118899" y="1624428"/>
            <a:ext cx="2438400" cy="24162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Педиатр/ВОП ПМСП 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9" name="Прямая со стрелкой 68"/>
          <p:cNvCxnSpPr/>
          <p:nvPr/>
        </p:nvCxnSpPr>
        <p:spPr>
          <a:xfrm>
            <a:off x="1295400" y="3726893"/>
            <a:ext cx="0" cy="20982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flipV="1">
            <a:off x="3231857" y="4601799"/>
            <a:ext cx="386419" cy="9163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3984391" y="5687369"/>
            <a:ext cx="5083410" cy="104947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!!!!!!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момент 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назначения патогенетической терапии родитель/законный представитель, опекун должен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Быть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обученным и владеть навыками ухода за ребенком, включая кормление, проведение дыхательной гимнастики мешком </a:t>
            </a:r>
            <a:r>
              <a:rPr lang="ru-RU" sz="11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Амбу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профилактику контрактур; 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Строго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соблюдать все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врачебные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предписания (в случае МДД регулярное получение кортикостероидной терапии).</a:t>
            </a:r>
          </a:p>
          <a:p>
            <a:pPr algn="ctr"/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4" name="Прямая со стрелкой 103"/>
          <p:cNvCxnSpPr/>
          <p:nvPr/>
        </p:nvCxnSpPr>
        <p:spPr>
          <a:xfrm flipH="1" flipV="1">
            <a:off x="6477000" y="3895000"/>
            <a:ext cx="271232" cy="396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Скругленный прямоугольник 106"/>
          <p:cNvSpPr/>
          <p:nvPr/>
        </p:nvSpPr>
        <p:spPr>
          <a:xfrm>
            <a:off x="3674292" y="3936720"/>
            <a:ext cx="2472237" cy="142785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Казахстанский лекарственный формуляр 2020 года включены 3 препарата для лечения НМЗ: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Нусинерсен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(для лечения СМА),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Аталурен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(для лечения МДД),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Этеплирсен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(для лечения МДД).</a:t>
            </a:r>
          </a:p>
          <a:p>
            <a:pPr lvl="0" algn="just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клинический протокол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включен 1 препарат: </a:t>
            </a:r>
            <a:r>
              <a:rPr lang="ru-RU" sz="11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Нусинерсен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65944" y="3978625"/>
            <a:ext cx="3414862" cy="74088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kk-KZ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Лабораторные исследования: </a:t>
            </a: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Общий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анализ крови и мочи;</a:t>
            </a: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Б/х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анализ крови с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определением: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  ; АСТ*    </a:t>
            </a:r>
            <a:endParaRPr lang="ru-RU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65943" y="5027838"/>
            <a:ext cx="3414863" cy="153128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Невролог на уровне 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ПМСП: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Б/х анализ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крови с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определением: КФК*; ЛДГ*; </a:t>
            </a:r>
            <a:r>
              <a:rPr lang="ru-RU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Лактат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algn="just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необходимости: </a:t>
            </a:r>
          </a:p>
          <a:p>
            <a:pPr marL="228600" lvl="0" indent="-228600" algn="just">
              <a:buFont typeface="Wingdings" panose="05000000000000000000" pitchFamily="2" charset="2"/>
              <a:buChar char="ü"/>
            </a:pPr>
            <a:r>
              <a:rPr lang="ru-RU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электромиограмма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электронейромиограмма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28600" lvl="0" indent="-22860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УЗИ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МРТ мышц;</a:t>
            </a:r>
          </a:p>
          <a:p>
            <a:pPr marL="228600" lvl="0" indent="-22860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МРТ*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головного мозга, мышц, </a:t>
            </a:r>
          </a:p>
          <a:p>
            <a:pPr marL="228600" lvl="0" indent="-228600" algn="just">
              <a:buFont typeface="Wingdings" panose="05000000000000000000" pitchFamily="2" charset="2"/>
              <a:buChar char="ü"/>
            </a:pP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Молекулярно-генетический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 (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MLPA*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СМА и МДД)</a:t>
            </a:r>
          </a:p>
        </p:txBody>
      </p:sp>
      <p:cxnSp>
        <p:nvCxnSpPr>
          <p:cNvPr id="113" name="Прямая со стрелкой 112"/>
          <p:cNvCxnSpPr/>
          <p:nvPr/>
        </p:nvCxnSpPr>
        <p:spPr>
          <a:xfrm>
            <a:off x="1298685" y="4719511"/>
            <a:ext cx="0" cy="2785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Скругленный прямоугольник 120"/>
          <p:cNvSpPr/>
          <p:nvPr/>
        </p:nvSpPr>
        <p:spPr>
          <a:xfrm>
            <a:off x="2912399" y="2110713"/>
            <a:ext cx="3722685" cy="178428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ЦЕНТРЫ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КОМПЕТЕНЦИЙ: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 algn="just">
              <a:buAutoNum type="arabicParenR"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НАО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«МУА» (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г.Нур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-Султан)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координатор</a:t>
            </a:r>
          </a:p>
          <a:p>
            <a:pPr marL="228600" indent="-228600" algn="just">
              <a:buAutoNum type="arabicParenR"/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КФ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UMC» «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ННЦМД» (г.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-Султан);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ГКП на ПХВ «Многопрофильная городская детская больница № 2» (г.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-Султан);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КФ «</a:t>
            </a:r>
            <a:r>
              <a:rPr 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UMC» «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НЦДР» (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г.Нур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-Султан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ГКП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ПХВ «Городская детская больница № 2»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(г. Алматы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lvl="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Университетская клиника «Аксай» (г. Алматы);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Реабилитационный центр «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Балбулак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(г. Алматы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</p:txBody>
      </p:sp>
      <p:sp>
        <p:nvSpPr>
          <p:cNvPr id="123" name="Скругленный прямоугольник 122"/>
          <p:cNvSpPr/>
          <p:nvPr/>
        </p:nvSpPr>
        <p:spPr>
          <a:xfrm>
            <a:off x="65943" y="2144578"/>
            <a:ext cx="2741107" cy="158231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kk-KZ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Жалобы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 подозрении на НМЗ: </a:t>
            </a:r>
            <a:endParaRPr lang="kk-KZ" sz="11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 algn="just">
              <a:buFont typeface="Wingdings" panose="05000000000000000000" pitchFamily="2" charset="2"/>
              <a:buChar char="ü"/>
            </a:pP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мышечная </a:t>
            </a: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слабость 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утомляемость </a:t>
            </a:r>
            <a:endParaRPr lang="kk-KZ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трудности при глотании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вялость 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низкую двигательную активность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трудности поднимания с пола или по лестнице 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kk-KZ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нарушения походки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5" name="Рисунок 124" descr="http://akusherstvo.uz/images/thumb/anketa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5620" y="5426310"/>
            <a:ext cx="885834" cy="49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" name="Скругленный прямоугольник 125"/>
          <p:cNvSpPr/>
          <p:nvPr/>
        </p:nvSpPr>
        <p:spPr>
          <a:xfrm>
            <a:off x="6712010" y="5284772"/>
            <a:ext cx="2355791" cy="32075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k-KZ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Патогенетическая терапия </a:t>
            </a: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6692649" y="1326524"/>
            <a:ext cx="2410862" cy="288862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Экспертный 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НАО «МУА» 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г.Нур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-Султан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подтверждении диагноза расчет дозировки ЛП с определением плана их 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введения (на основе выписки, актуальной видеозаписи и массы тела ребенка)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-Организация видеоконференции со специалистами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места пребывания ребенка (стационар или организация ПМСП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-мониторинг движения пациентов и эффективности  терапии, в том числе патогенетической</a:t>
            </a: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Скругленный прямоугольник 146"/>
          <p:cNvSpPr/>
          <p:nvPr/>
        </p:nvSpPr>
        <p:spPr>
          <a:xfrm>
            <a:off x="2866363" y="770677"/>
            <a:ext cx="3733086" cy="121471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Часто встречающиеся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НМЗ: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«Врожденные/наследственные миопатии»;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«Врожденные/наследственные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нейропатии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(невропатии)»; 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«Спинальные мышечные атрофии у детей»</a:t>
            </a:r>
          </a:p>
          <a:p>
            <a:pPr lvl="0" algn="just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«Прогрессирующая мышечная дистрофия </a:t>
            </a:r>
            <a:r>
              <a:rPr lang="ru-RU" sz="11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Дюшенна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/Беккера»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1295400" y="1866050"/>
            <a:ext cx="0" cy="24391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200400" y="4343401"/>
            <a:ext cx="0" cy="22860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2743200" y="4343400"/>
            <a:ext cx="0" cy="22860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8002314" y="5034279"/>
            <a:ext cx="0" cy="22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7367752" y="1172483"/>
            <a:ext cx="0" cy="22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6671391" y="4296999"/>
            <a:ext cx="2410862" cy="753499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зависимости от пути введения препарата определяется место проведения терапии. </a:t>
            </a:r>
          </a:p>
        </p:txBody>
      </p:sp>
      <p:cxnSp>
        <p:nvCxnSpPr>
          <p:cNvPr id="50" name="Прямая со стрелкой 49"/>
          <p:cNvCxnSpPr/>
          <p:nvPr/>
        </p:nvCxnSpPr>
        <p:spPr>
          <a:xfrm>
            <a:off x="8077200" y="4114801"/>
            <a:ext cx="0" cy="22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18899" y="6579500"/>
            <a:ext cx="35710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Сокращение см. в описании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398</Words>
  <Application>Microsoft Office PowerPoint</Application>
  <PresentationFormat>Экран (4:3)</PresentationFormat>
  <Paragraphs>53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Times New Roman</vt:lpstr>
      <vt:lpstr>Wingdings</vt:lpstr>
      <vt:lpstr>Office Theme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Аида</dc:creator>
  <cp:lastModifiedBy>Шолпан Т. Накенова</cp:lastModifiedBy>
  <cp:revision>38</cp:revision>
  <dcterms:created xsi:type="dcterms:W3CDTF">2006-08-16T00:00:00Z</dcterms:created>
  <dcterms:modified xsi:type="dcterms:W3CDTF">2020-05-20T11:13:23Z</dcterms:modified>
</cp:coreProperties>
</file>